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8" r:id="rId5"/>
    <p:sldId id="258" r:id="rId6"/>
    <p:sldId id="263" r:id="rId7"/>
    <p:sldId id="269" r:id="rId8"/>
    <p:sldId id="264" r:id="rId9"/>
    <p:sldId id="265" r:id="rId10"/>
    <p:sldId id="277" r:id="rId11"/>
    <p:sldId id="278" r:id="rId12"/>
    <p:sldId id="270" r:id="rId13"/>
    <p:sldId id="271" r:id="rId14"/>
    <p:sldId id="272" r:id="rId15"/>
    <p:sldId id="273" r:id="rId16"/>
    <p:sldId id="266" r:id="rId17"/>
    <p:sldId id="267" r:id="rId18"/>
    <p:sldId id="276" r:id="rId19"/>
    <p:sldId id="274" r:id="rId20"/>
    <p:sldId id="275" r:id="rId21"/>
    <p:sldId id="279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D86FF63-2CC4-4DB1-9632-C14CFDC01D6B}" type="datetimeFigureOut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18EC533-EAA9-4667-BBBD-ECDE288224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48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D38B9-40A5-4CEC-B4AF-D439ADA5BDA9}" type="slidenum">
              <a:rPr lang="de-DE" smtClean="0"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>
              <a:latin typeface="Tahoma" pitchFamily="34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260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de-DE" sz="2600" b="1" u="sng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de-DE" sz="2600" b="1" u="sng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de-DE" sz="2600" b="1" u="sng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de-DE" sz="2600" b="1" u="sng" smtClean="0">
              <a:latin typeface="Arial" charset="0"/>
            </a:endParaRPr>
          </a:p>
        </p:txBody>
      </p:sp>
      <p:sp>
        <p:nvSpPr>
          <p:cNvPr id="33796" name="Textfeld 1"/>
          <p:cNvSpPr txBox="1">
            <a:spLocks noChangeArrowheads="1"/>
          </p:cNvSpPr>
          <p:nvPr/>
        </p:nvSpPr>
        <p:spPr bwMode="auto">
          <a:xfrm>
            <a:off x="1023938" y="3171825"/>
            <a:ext cx="563562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>
            <a:spAutoFit/>
          </a:bodyPr>
          <a:lstStyle/>
          <a:p>
            <a:r>
              <a:rPr lang="de-DE" sz="900">
                <a:latin typeface="Calibri" pitchFamily="34" charset="0"/>
              </a:rPr>
              <a:t>Ein </a:t>
            </a:r>
            <a:r>
              <a:rPr lang="de-DE" sz="900" b="1">
                <a:latin typeface="Calibri" pitchFamily="34" charset="0"/>
              </a:rPr>
              <a:t>Komparativer Kostenvorteil</a:t>
            </a:r>
            <a:r>
              <a:rPr lang="de-DE" sz="900">
                <a:latin typeface="Calibri" pitchFamily="34" charset="0"/>
              </a:rPr>
              <a:t> (</a:t>
            </a:r>
            <a:r>
              <a:rPr lang="de-DE" sz="900" i="1">
                <a:latin typeface="Calibri" pitchFamily="34" charset="0"/>
              </a:rPr>
              <a:t>comparare</a:t>
            </a:r>
            <a:r>
              <a:rPr lang="de-DE" sz="900">
                <a:latin typeface="Calibri" pitchFamily="34" charset="0"/>
              </a:rPr>
              <a:t> = vergleichen) besteht ein bestimmtes Gut zu geringeren Alternativkosten zu produzieren ist als bei der Konkurrenz.</a:t>
            </a:r>
          </a:p>
          <a:p>
            <a:endParaRPr lang="de-DE" sz="900">
              <a:latin typeface="Calibri" pitchFamily="34" charset="0"/>
            </a:endParaRPr>
          </a:p>
          <a:p>
            <a:endParaRPr lang="de-DE" sz="900">
              <a:latin typeface="Calibri" pitchFamily="34" charset="0"/>
            </a:endParaRPr>
          </a:p>
          <a:p>
            <a:r>
              <a:rPr lang="de-DE" sz="900">
                <a:latin typeface="Calibri" pitchFamily="34" charset="0"/>
              </a:rPr>
              <a:t>Opportunitätskosten (auch als Alternativkosten, Verzichtskosten oder Schattenpreis bezeichnet) sind entgangene Erlöse (allgemeiner: entgangener Nutzen), die dadurch entstehen, dass vorhandene Möglichkeiten (Opportunitäten) zur Nutzung von Ressourcen nicht wahrgenommen werden.</a:t>
            </a:r>
          </a:p>
          <a:p>
            <a:r>
              <a:rPr lang="de-DE" sz="900">
                <a:latin typeface="Calibri" pitchFamily="34" charset="0"/>
              </a:rPr>
              <a:t>Umgangssprachlich kann man auch von Kosten der Reue oder Kosten entgangener Gewinne sprechen. Opportunitätskosten sind somit keine Kosten im Sinne der Kosten- und Leistungsrechnung, sondern ein ökonomisches Konzept zur Quantifizierung entgangener Alternativen.</a:t>
            </a:r>
          </a:p>
          <a:p>
            <a:r>
              <a:rPr lang="de-DE" sz="900">
                <a:latin typeface="Calibri" pitchFamily="34" charset="0"/>
              </a:rPr>
              <a:t>Den Gegensatz zu Opportunitätskosten als entgangene Erlöse bilden die nicht zusätzlich entstehenden (Mehr-)Kosten, die auch als Opportunitätserlös bezeichnet werden.</a:t>
            </a:r>
          </a:p>
          <a:p>
            <a:endParaRPr lang="de-DE" sz="900">
              <a:latin typeface="Calibri" pitchFamily="34" charset="0"/>
            </a:endParaRPr>
          </a:p>
          <a:p>
            <a:r>
              <a:rPr lang="de-DE" sz="900" b="1">
                <a:latin typeface="Calibri" pitchFamily="34" charset="0"/>
              </a:rPr>
              <a:t>Initiale Kapitalkosten </a:t>
            </a:r>
            <a:r>
              <a:rPr lang="de-DE" sz="900">
                <a:latin typeface="Calibri" pitchFamily="34" charset="0"/>
              </a:rPr>
              <a:t>= erste Investitionskosten (zur Einrichtung der Produktionsmöglichkeiten)</a:t>
            </a:r>
          </a:p>
          <a:p>
            <a:r>
              <a:rPr lang="de-DE" sz="900" b="1">
                <a:latin typeface="Calibri" pitchFamily="34" charset="0"/>
              </a:rPr>
              <a:t>Operative Kosten </a:t>
            </a:r>
            <a:r>
              <a:rPr lang="de-DE" sz="900">
                <a:latin typeface="Calibri" pitchFamily="34" charset="0"/>
              </a:rPr>
              <a:t>= kosten für die Herstellung des Produktes</a:t>
            </a:r>
          </a:p>
          <a:p>
            <a:endParaRPr lang="de-DE" sz="900">
              <a:latin typeface="Calibri" pitchFamily="34" charset="0"/>
            </a:endParaRPr>
          </a:p>
          <a:p>
            <a:endParaRPr lang="de-DE" sz="900">
              <a:latin typeface="Calibri" pitchFamily="34" charset="0"/>
            </a:endParaRPr>
          </a:p>
          <a:p>
            <a:endParaRPr lang="de-DE" sz="900">
              <a:latin typeface="Calibri" pitchFamily="34" charset="0"/>
            </a:endParaRPr>
          </a:p>
          <a:p>
            <a:endParaRPr lang="de-DE" sz="900">
              <a:latin typeface="Calibri" pitchFamily="34" charset="0"/>
            </a:endParaRPr>
          </a:p>
          <a:p>
            <a:endParaRPr lang="de-DE" sz="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B3DF-1B38-4069-BC4E-0E719F19722E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616A-39D3-4C11-9294-8455BE20AF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F782-4F52-49F5-9767-8ED07F6CBB1E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E5A8-F63A-46E2-A5CE-B6D10DCF2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3458-8E49-4FEC-8C7A-A4810BB7EE11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BE3E-8AC8-4A47-8D7E-BB133CE62D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205F-7BA0-4303-AA5D-537AA644543F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9849-1D29-4B8E-BB5F-1A38E1BFB8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8C8A-71D4-4EC3-9EDA-2B814B6E5C07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B995-D4FF-4978-868A-49A50C977A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CEAB-8C1E-4952-A652-18012B798B25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69A1-FBD1-43BF-91B3-E56E300CA1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4ED0-2954-4554-884A-A06663D54A19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9B9B-7DAB-4F5B-8655-6D449B0014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2D09-2F2E-4F72-8F60-ACA219C869E4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96C9-BFCE-4B8D-B992-1A4C092AE5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7BD2-DA4C-4EDE-A2B0-827CCEAEA978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4999-A18F-4355-9665-BEB55D8ECB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6442-0BB4-4D90-805F-EB3B26830EF4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378A-36D4-475B-9D74-75110D91D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B472-338B-4170-8ACC-66DC630211AC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8AA3-9A67-424E-B277-8458CF64EF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A3C40-17E7-4420-A1C4-BA03887D89D0}" type="datetime1">
              <a:rPr lang="de-DE"/>
              <a:pPr>
                <a:defRPr/>
              </a:pPr>
              <a:t>14.07.2015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Energiestammtisch 14.07.2015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5C007-89DC-4FB6-91E2-0DC66C6BDB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E-mobilität im Landkreis Passau</a:t>
            </a:r>
          </a:p>
        </p:txBody>
      </p:sp>
      <p:pic>
        <p:nvPicPr>
          <p:cNvPr id="1433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89D4-B5D3-4720-82D5-8980EF5C03FC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Energiestammtisch 14.07.2015</a:t>
            </a:r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1354D3-180E-4288-8CC8-44740EAA31F0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56" name="Picture 10" descr="Elektroautos an der Straßenlaterne laden: Details zu Technik &amp; Stromtarif (Video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404938"/>
            <a:ext cx="7048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Energiestammtisch 14.07.2015</a:t>
            </a:r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799C4B-947A-440C-B2D9-DA14B2C6F63A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0" name="Picture 7" descr="0e6254e4c61d7d9d1a716e80fa5aae5e9a8f03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28775"/>
            <a:ext cx="51117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FC2C4-7531-4B2D-9C74-77BD3EEA104B}" type="slidenum">
              <a:rPr lang="de-DE"/>
              <a:pPr>
                <a:defRPr/>
              </a:pPr>
              <a:t>12</a:t>
            </a:fld>
            <a:endParaRPr lang="de-DE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268413"/>
            <a:ext cx="817245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3455988" y="3278188"/>
            <a:ext cx="223202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70944-2775-456F-8753-15EFDC8EEEEE}" type="slidenum">
              <a:rPr lang="de-DE"/>
              <a:pPr>
                <a:defRPr/>
              </a:pPr>
              <a:t>13</a:t>
            </a:fld>
            <a:endParaRPr lang="de-DE"/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3"/>
          <a:srcRect l="19965" t="38327" r="20453" b="4630"/>
          <a:stretch>
            <a:fillRect/>
          </a:stretch>
        </p:blipFill>
        <p:spPr bwMode="auto">
          <a:xfrm>
            <a:off x="233363" y="1268413"/>
            <a:ext cx="8677275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7E0FD-20DA-451F-AF38-50178F4BD31E}" type="slidenum">
              <a:rPr lang="de-DE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08050"/>
            <a:ext cx="309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827088" y="1916113"/>
            <a:ext cx="30178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Wie lange fahren Sie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Wie weit fahren Sie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Wie oft fahren Sie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        </a:t>
            </a:r>
            <a:r>
              <a:rPr lang="de-DE" sz="4000" b="1">
                <a:latin typeface="Calibri" pitchFamily="34" charset="0"/>
              </a:rPr>
              <a:t>pro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018EE-CCD7-4AD3-82A2-1799AA3A3207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827088" y="1916113"/>
            <a:ext cx="273526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Zu welchem Zweck </a:t>
            </a:r>
            <a:br>
              <a:rPr lang="de-DE" sz="2400" b="1">
                <a:latin typeface="Calibri" pitchFamily="34" charset="0"/>
              </a:rPr>
            </a:br>
            <a:r>
              <a:rPr lang="de-DE" sz="2400" b="1">
                <a:latin typeface="Calibri" pitchFamily="34" charset="0"/>
              </a:rPr>
              <a:t>fahren Sie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     Arbeit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     privat ?</a:t>
            </a:r>
          </a:p>
          <a:p>
            <a:endParaRPr lang="de-DE" sz="2400" b="1">
              <a:latin typeface="Calibri" pitchFamily="34" charset="0"/>
            </a:endParaRPr>
          </a:p>
          <a:p>
            <a:r>
              <a:rPr lang="de-DE" sz="2400" b="1">
                <a:latin typeface="Calibri" pitchFamily="34" charset="0"/>
              </a:rPr>
              <a:t>        </a:t>
            </a:r>
            <a:r>
              <a:rPr lang="de-DE" sz="4000" b="1">
                <a:latin typeface="Calibri" pitchFamily="34" charset="0"/>
              </a:rPr>
              <a:t>pro 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908050"/>
            <a:ext cx="31480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ctrTitle"/>
          </p:nvPr>
        </p:nvSpPr>
        <p:spPr>
          <a:xfrm>
            <a:off x="539750" y="1341438"/>
            <a:ext cx="7772400" cy="1470025"/>
          </a:xfrm>
        </p:spPr>
        <p:txBody>
          <a:bodyPr/>
          <a:lstStyle/>
          <a:p>
            <a:pPr eaLnBrk="1" hangingPunct="1"/>
            <a:r>
              <a:rPr lang="de-DE" smtClean="0"/>
              <a:t>Erkenntnisse und Lösungen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6013" y="2924175"/>
            <a:ext cx="6400800" cy="3457575"/>
          </a:xfrm>
        </p:spPr>
        <p:txBody>
          <a:bodyPr/>
          <a:lstStyle/>
          <a:p>
            <a:pPr marL="457200" indent="-457200" algn="l" eaLnBrk="1" hangingPunct="1">
              <a:buFont typeface="Arial" charset="0"/>
              <a:buChar char="•"/>
            </a:pPr>
            <a:r>
              <a:rPr lang="de-DE" sz="2800" b="1" smtClean="0">
                <a:solidFill>
                  <a:schemeClr val="tx1"/>
                </a:solidFill>
              </a:rPr>
              <a:t>Unnötige Fahrten vermeiden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de-DE" sz="2800" b="1" smtClean="0">
                <a:solidFill>
                  <a:schemeClr val="tx1"/>
                </a:solidFill>
              </a:rPr>
              <a:t>Kurze Strecken zu Fuß oder Fahrrad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de-DE" sz="2800" b="1" smtClean="0">
                <a:solidFill>
                  <a:schemeClr val="tx1"/>
                </a:solidFill>
              </a:rPr>
              <a:t>Fahrzeug teilen (MiFAZ, carsharing)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de-DE" sz="2800" b="1" smtClean="0">
                <a:solidFill>
                  <a:schemeClr val="tx1"/>
                </a:solidFill>
              </a:rPr>
              <a:t>ÖPNV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de-DE" sz="2800" b="1" smtClean="0">
                <a:solidFill>
                  <a:schemeClr val="tx1"/>
                </a:solidFill>
              </a:rPr>
              <a:t>Elektromobilität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de-DE" sz="2800" smtClean="0">
              <a:solidFill>
                <a:srgbClr val="898989"/>
              </a:solidFill>
            </a:endParaRPr>
          </a:p>
          <a:p>
            <a:pPr marL="457200" indent="-457200" eaLnBrk="1" hangingPunct="1"/>
            <a:endParaRPr lang="de-DE" sz="2800" smtClean="0">
              <a:solidFill>
                <a:srgbClr val="898989"/>
              </a:solidFill>
            </a:endParaRPr>
          </a:p>
          <a:p>
            <a:pPr marL="457200" indent="-457200" eaLnBrk="1" hangingPunct="1"/>
            <a:endParaRPr lang="de-DE" sz="2800" smtClean="0">
              <a:solidFill>
                <a:srgbClr val="89898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58A80-6B3C-4DC6-80A6-6E2F9D08DB4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9177-A542-4829-9662-A980B7A5BCA8}" type="slidenum">
              <a:rPr lang="de-DE"/>
              <a:pPr>
                <a:defRPr/>
              </a:pPr>
              <a:t>17</a:t>
            </a:fld>
            <a:endParaRPr lang="de-DE"/>
          </a:p>
        </p:txBody>
      </p:sp>
      <p:pic>
        <p:nvPicPr>
          <p:cNvPr id="30724" name="Grafi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2420938"/>
            <a:ext cx="56292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feld 1"/>
          <p:cNvSpPr txBox="1">
            <a:spLocks noChangeArrowheads="1"/>
          </p:cNvSpPr>
          <p:nvPr/>
        </p:nvSpPr>
        <p:spPr bwMode="auto">
          <a:xfrm>
            <a:off x="601663" y="1223963"/>
            <a:ext cx="724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>
                <a:latin typeface="Calibri" pitchFamily="34" charset="0"/>
              </a:rPr>
              <a:t>Energieeffizienz</a:t>
            </a:r>
          </a:p>
          <a:p>
            <a:pPr algn="ctr"/>
            <a:r>
              <a:rPr lang="de-DE" sz="2400" b="1">
                <a:latin typeface="Calibri" pitchFamily="34" charset="0"/>
              </a:rPr>
              <a:t>2 Tonnen – 0 auf 100 km/h in 4,3 sec.</a:t>
            </a:r>
          </a:p>
          <a:p>
            <a:pPr algn="ctr"/>
            <a:r>
              <a:rPr lang="de-DE" sz="2400" b="1">
                <a:latin typeface="Calibri" pitchFamily="34" charset="0"/>
              </a:rPr>
              <a:t> Wieviel verbraucht das Auto, wenn es ein Benziner ist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09861-7FE1-44D8-85E9-8C6F67E4C7F6}" type="slidenum">
              <a:rPr lang="de-DE"/>
              <a:pPr>
                <a:defRPr/>
              </a:pPr>
              <a:t>18</a:t>
            </a:fld>
            <a:endParaRPr lang="de-DE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1295400"/>
            <a:ext cx="8934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C7489-8E7A-438E-AF0A-13ECE81B584C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6235700"/>
            <a:ext cx="649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149475" y="6224588"/>
            <a:ext cx="4098925" cy="457200"/>
          </a:xfrm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 "Nachhaltige Beschaffung“</a:t>
            </a:r>
            <a:br>
              <a:rPr lang="de-DE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D – Schwerpunkt: Klimafreundliche Beschaffung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703263" y="557213"/>
            <a:ext cx="7462837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Lebenszeitkostenberechnung</a:t>
            </a:r>
          </a:p>
        </p:txBody>
      </p:sp>
      <p:grpSp>
        <p:nvGrpSpPr>
          <p:cNvPr id="32773" name="Gruppieren 7"/>
          <p:cNvGrpSpPr>
            <a:grpSpLocks/>
          </p:cNvGrpSpPr>
          <p:nvPr/>
        </p:nvGrpSpPr>
        <p:grpSpPr bwMode="auto">
          <a:xfrm>
            <a:off x="6651625" y="152400"/>
            <a:ext cx="2149475" cy="658813"/>
            <a:chOff x="5337846" y="151855"/>
            <a:chExt cx="2150349" cy="660121"/>
          </a:xfrm>
        </p:grpSpPr>
        <p:pic>
          <p:nvPicPr>
            <p:cNvPr id="3283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7846" y="151855"/>
              <a:ext cx="1224613" cy="3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833" name="Gruppieren 9"/>
            <p:cNvGrpSpPr>
              <a:grpSpLocks/>
            </p:cNvGrpSpPr>
            <p:nvPr/>
          </p:nvGrpSpPr>
          <p:grpSpPr bwMode="auto">
            <a:xfrm>
              <a:off x="5337846" y="534977"/>
              <a:ext cx="2150349" cy="276999"/>
              <a:chOff x="2566956" y="257978"/>
              <a:chExt cx="2150349" cy="276999"/>
            </a:xfrm>
          </p:grpSpPr>
          <p:pic>
            <p:nvPicPr>
              <p:cNvPr id="32834" name="Bild 1" descr="Bild von Europa-Flagge / EU-Flagge-Fahne Europa-Flagge / EU-Flagge-Nationalflagge, Flaggen und Fahnen kaufen, im Shop bestelle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66956" y="280806"/>
                <a:ext cx="344648" cy="200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835" name="Textfeld 11"/>
              <p:cNvSpPr txBox="1">
                <a:spLocks noChangeArrowheads="1"/>
              </p:cNvSpPr>
              <p:nvPr/>
            </p:nvSpPr>
            <p:spPr bwMode="auto">
              <a:xfrm>
                <a:off x="2857500" y="257978"/>
                <a:ext cx="18598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600">
                    <a:solidFill>
                      <a:srgbClr val="D3C5F7"/>
                    </a:solidFill>
                    <a:latin typeface="Calibri" pitchFamily="34" charset="0"/>
                  </a:rPr>
                  <a:t>Co-funded by the intelligent Energy Europe</a:t>
                </a:r>
              </a:p>
              <a:p>
                <a:r>
                  <a:rPr lang="de-DE" sz="600">
                    <a:solidFill>
                      <a:srgbClr val="D3C5F7"/>
                    </a:solidFill>
                    <a:latin typeface="Calibri" pitchFamily="34" charset="0"/>
                  </a:rPr>
                  <a:t>Programme of the European Union</a:t>
                </a:r>
              </a:p>
            </p:txBody>
          </p:sp>
        </p:grpSp>
      </p:grp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685800" y="1824038"/>
          <a:ext cx="7416800" cy="2638425"/>
        </p:xfrm>
        <a:graphic>
          <a:graphicData uri="http://schemas.openxmlformats.org/drawingml/2006/table">
            <a:tbl>
              <a:tblPr/>
              <a:tblGrid>
                <a:gridCol w="3494179"/>
                <a:gridCol w="1155205"/>
                <a:gridCol w="1383708"/>
                <a:gridCol w="1383708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Benzin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Diesel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Anschaffungspreis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10.274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12.095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19.000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Laufende Kosten (Basis: 10.000 km/Jahr)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15.998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15.260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12.917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Batterieleasingrate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5.334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KFZ-Steuern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Versicherung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2.785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4.095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2.785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Energie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9.975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7.406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3420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Wartung/Instandhaltung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3.052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3.052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1.221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- 1.114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- 1.114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- 334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(Basis: 10.000 km/Jahr)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25.158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26.130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31.583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(Basis: 20.000 km/Jahr)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39.299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37.813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36.558 Euro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30" name="Rechteck 12"/>
          <p:cNvSpPr>
            <a:spLocks noChangeArrowheads="1"/>
          </p:cNvSpPr>
          <p:nvPr/>
        </p:nvSpPr>
        <p:spPr bwMode="auto">
          <a:xfrm>
            <a:off x="800100" y="4729163"/>
            <a:ext cx="357188" cy="120650"/>
          </a:xfrm>
          <a:prstGeom prst="rect">
            <a:avLst/>
          </a:prstGeom>
          <a:solidFill>
            <a:srgbClr val="92D050"/>
          </a:solidFill>
          <a:ln w="476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kumimoji="1" lang="de-DE" sz="1600">
              <a:latin typeface="Verdana" pitchFamily="34" charset="0"/>
            </a:endParaRPr>
          </a:p>
        </p:txBody>
      </p:sp>
      <p:sp>
        <p:nvSpPr>
          <p:cNvPr id="32831" name="Textfeld 13"/>
          <p:cNvSpPr txBox="1">
            <a:spLocks noChangeArrowheads="1"/>
          </p:cNvSpPr>
          <p:nvPr/>
        </p:nvSpPr>
        <p:spPr bwMode="auto">
          <a:xfrm>
            <a:off x="1157288" y="4651375"/>
            <a:ext cx="2143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Calibri" pitchFamily="34" charset="0"/>
              </a:rPr>
              <a:t>im Vergleich geringste Kosten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2308B-4DC3-4E23-9C24-E2FC6025704F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15364" name="Picture 11" descr="E-Wald Teisnach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7345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5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0281C-A2B6-4E39-ADAF-70323CA41677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4188" name="Textfeld 7"/>
          <p:cNvSpPr txBox="1">
            <a:spLocks noChangeArrowheads="1"/>
          </p:cNvSpPr>
          <p:nvPr/>
        </p:nvSpPr>
        <p:spPr bwMode="auto">
          <a:xfrm>
            <a:off x="0" y="17002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>
                <a:latin typeface="Calibri" pitchFamily="34" charset="0"/>
              </a:rPr>
              <a:t>Das Stehzeug und seine Kosten</a:t>
            </a:r>
          </a:p>
        </p:txBody>
      </p:sp>
      <p:graphicFrame>
        <p:nvGraphicFramePr>
          <p:cNvPr id="4184" name="Object 88"/>
          <p:cNvGraphicFramePr>
            <a:graphicFrameLocks noChangeAspect="1"/>
          </p:cNvGraphicFramePr>
          <p:nvPr/>
        </p:nvGraphicFramePr>
        <p:xfrm>
          <a:off x="0" y="2801938"/>
          <a:ext cx="91440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Arbeitsblatt" r:id="rId4" imgW="4791181" imgH="657288" progId="Excel.Sheet.8">
                  <p:embed/>
                </p:oleObj>
              </mc:Choice>
              <mc:Fallback>
                <p:oleObj name="Arbeitsblatt" r:id="rId4" imgW="4791181" imgH="657288" progId="Excel.Sheet.8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01938"/>
                        <a:ext cx="9144000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Energiestammtisch 14.07.2015</a:t>
            </a:r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A681C3-9B4E-4806-9860-53A3560799D9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869" name="Textfeld 7"/>
          <p:cNvSpPr txBox="1">
            <a:spLocks noChangeArrowheads="1"/>
          </p:cNvSpPr>
          <p:nvPr/>
        </p:nvSpPr>
        <p:spPr bwMode="auto">
          <a:xfrm>
            <a:off x="0" y="1700213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 i="1">
                <a:latin typeface="Calibri" pitchFamily="34" charset="0"/>
              </a:rPr>
              <a:t>Wer etwas will, findet Wege</a:t>
            </a:r>
          </a:p>
          <a:p>
            <a:pPr algn="ctr"/>
            <a:endParaRPr lang="de-DE" sz="3600" b="1" i="1">
              <a:latin typeface="Calibri" pitchFamily="34" charset="0"/>
            </a:endParaRPr>
          </a:p>
          <a:p>
            <a:pPr algn="ctr"/>
            <a:r>
              <a:rPr lang="de-DE" sz="3600" b="1" i="1">
                <a:latin typeface="Calibri" pitchFamily="34" charset="0"/>
              </a:rPr>
              <a:t>Wer etwas nicht will, findet Gründe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12A0F-88B2-4377-B7A0-1380BE7D2E65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16388" name="Picture 2" descr="C:\Users\RANZIN~1\AppData\Local\Temp\6\komXpress.komXwork\2BE237\bmw 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8755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F3AF-E32A-4112-AC77-5F3D486D6560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17412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12875"/>
            <a:ext cx="748982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F033-E416-459D-9199-238A9CDF370D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1257300"/>
            <a:ext cx="80518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96BE6-9380-4B96-951A-E6FAF20E5754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19460" name="Picture 2" descr="\\Pdc01-hg\sg52\Ranzinger Peter\E-mobilität\Fotos Ladestationen\Pocking Bahnh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756126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053A3-919C-4C63-AA70-DFC6A4F76513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20484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268413"/>
            <a:ext cx="73453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81214-4B1A-4FC7-9F45-41C0353D8C7E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pic>
        <p:nvPicPr>
          <p:cNvPr id="21508" name="Picture 3" descr="\\Pdc01-hg\sg52\Ranzinger Peter\E-mobilität\Fotos Ladestationen\IMG_0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77771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Energiestammtisch 14.07.2015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28CB-CA05-4777-BD4D-323E0FE60733}" type="slidenum">
              <a:rPr lang="de-DE"/>
              <a:pPr>
                <a:defRPr/>
              </a:pPr>
              <a:t>9</a:t>
            </a:fld>
            <a:endParaRPr lang="de-DE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35052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539875"/>
            <a:ext cx="2736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3" y="3933825"/>
            <a:ext cx="3600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1888" y="3889375"/>
            <a:ext cx="33131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Bildschirmpräsentation (4:3)</PresentationFormat>
  <Paragraphs>135</Paragraphs>
  <Slides>21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Larissa</vt:lpstr>
      <vt:lpstr>Arbeitsblatt</vt:lpstr>
      <vt:lpstr>E-mobilität im Landkreis Passau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Erkenntnisse und Lösungen</vt:lpstr>
      <vt:lpstr>PowerPoint-Präsentation</vt:lpstr>
      <vt:lpstr>PowerPoint-Präsentation</vt:lpstr>
      <vt:lpstr>Lebenszeitkostenberechnung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Umsetzung Energiekonzepte</dc:title>
  <dc:creator>Ranzinger Peter</dc:creator>
  <cp:lastModifiedBy>Josef</cp:lastModifiedBy>
  <cp:revision>29</cp:revision>
  <cp:lastPrinted>2015-07-09T11:10:56Z</cp:lastPrinted>
  <dcterms:created xsi:type="dcterms:W3CDTF">2013-11-28T07:00:58Z</dcterms:created>
  <dcterms:modified xsi:type="dcterms:W3CDTF">2015-07-14T17:23:33Z</dcterms:modified>
</cp:coreProperties>
</file>